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1.svg" ContentType="image/svg+xml"/>
  <Override PartName="/ppt/media/image73.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5"/>
  </p:notesMasterIdLst>
  <p:handoutMasterIdLst>
    <p:handoutMasterId r:id="rId46"/>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170" r:id="rId22"/>
    <p:sldId id="391" r:id="rId23"/>
    <p:sldId id="286" r:id="rId24"/>
    <p:sldId id="293" r:id="rId25"/>
    <p:sldId id="289" r:id="rId26"/>
    <p:sldId id="10171" r:id="rId27"/>
    <p:sldId id="9697" r:id="rId28"/>
    <p:sldId id="9698" r:id="rId29"/>
    <p:sldId id="10164" r:id="rId30"/>
    <p:sldId id="10165" r:id="rId31"/>
    <p:sldId id="437" r:id="rId32"/>
    <p:sldId id="9458" r:id="rId33"/>
    <p:sldId id="10312" r:id="rId34"/>
    <p:sldId id="446" r:id="rId35"/>
    <p:sldId id="447" r:id="rId36"/>
    <p:sldId id="448" r:id="rId37"/>
    <p:sldId id="10201" r:id="rId38"/>
    <p:sldId id="9495" r:id="rId39"/>
    <p:sldId id="582" r:id="rId40"/>
    <p:sldId id="583" r:id="rId41"/>
    <p:sldId id="10167" r:id="rId42"/>
    <p:sldId id="584" r:id="rId43"/>
    <p:sldId id="4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49" autoAdjust="0"/>
  </p:normalViewPr>
  <p:slideViewPr>
    <p:cSldViewPr snapToGrid="0">
      <p:cViewPr varScale="1">
        <p:scale>
          <a:sx n="80" d="100"/>
          <a:sy n="80" d="100"/>
        </p:scale>
        <p:origin x="782"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Cars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100</c:v>
                </c:pt>
                <c:pt idx="1">
                  <c:v>106</c:v>
                </c:pt>
                <c:pt idx="2">
                  <c:v>112</c:v>
                </c:pt>
                <c:pt idx="3">
                  <c:v>117</c:v>
                </c:pt>
                <c:pt idx="4">
                  <c:v>122</c:v>
                </c:pt>
                <c:pt idx="5">
                  <c:v>128</c:v>
                </c:pt>
                <c:pt idx="6">
                  <c:v>137</c:v>
                </c:pt>
                <c:pt idx="7">
                  <c:v>142</c:v>
                </c:pt>
                <c:pt idx="8">
                  <c:v>148</c:v>
                </c:pt>
                <c:pt idx="9">
                  <c:v>155</c:v>
                </c:pt>
                <c:pt idx="10">
                  <c:v>164</c:v>
                </c:pt>
                <c:pt idx="11">
                  <c:v>176</c:v>
                </c:pt>
                <c:pt idx="12">
                  <c:v>179</c:v>
                </c:pt>
                <c:pt idx="13">
                  <c:v>192</c:v>
                </c:pt>
              </c:numCache>
            </c:numRef>
          </c:val>
        </c:ser>
        <c:ser>
          <c:idx val="1"/>
          <c:order val="1"/>
          <c:tx>
            <c:strRef>
              <c:f>Sheet1!$C$1</c:f>
              <c:strCache>
                <c:ptCount val="1"/>
                <c:pt idx="0">
                  <c:v>Vans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74</c:v>
                </c:pt>
                <c:pt idx="1">
                  <c:v>83</c:v>
                </c:pt>
                <c:pt idx="2">
                  <c:v>87</c:v>
                </c:pt>
                <c:pt idx="3">
                  <c:v>77</c:v>
                </c:pt>
                <c:pt idx="4">
                  <c:v>96</c:v>
                </c:pt>
                <c:pt idx="5">
                  <c:v>94</c:v>
                </c:pt>
                <c:pt idx="6">
                  <c:v>87</c:v>
                </c:pt>
                <c:pt idx="7">
                  <c:v>102</c:v>
                </c:pt>
                <c:pt idx="8">
                  <c:v>103</c:v>
                </c:pt>
                <c:pt idx="9">
                  <c:v>115</c:v>
                </c:pt>
                <c:pt idx="10">
                  <c:v>110</c:v>
                </c:pt>
                <c:pt idx="11">
                  <c:v>141</c:v>
                </c:pt>
                <c:pt idx="12">
                  <c:v>118</c:v>
                </c:pt>
                <c:pt idx="13">
                  <c:v>132</c:v>
                </c:pt>
              </c:numCache>
            </c:numRef>
          </c:val>
        </c:ser>
        <c:ser>
          <c:idx val="2"/>
          <c:order val="2"/>
          <c:tx>
            <c:strRef>
              <c:f>Sheet1!$D$1</c:f>
              <c:strCache>
                <c:ptCount val="1"/>
                <c:pt idx="0">
                  <c:v>Other Vehicle Types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66</c:v>
                </c:pt>
                <c:pt idx="1">
                  <c:v>70</c:v>
                </c:pt>
                <c:pt idx="2">
                  <c:v>69</c:v>
                </c:pt>
                <c:pt idx="3">
                  <c:v>77</c:v>
                </c:pt>
                <c:pt idx="4">
                  <c:v>89</c:v>
                </c:pt>
                <c:pt idx="5">
                  <c:v>92</c:v>
                </c:pt>
                <c:pt idx="6">
                  <c:v>105</c:v>
                </c:pt>
                <c:pt idx="7">
                  <c:v>114</c:v>
                </c:pt>
                <c:pt idx="8">
                  <c:v>118</c:v>
                </c:pt>
                <c:pt idx="9">
                  <c:v>93</c:v>
                </c:pt>
                <c:pt idx="10">
                  <c:v>131</c:v>
                </c:pt>
                <c:pt idx="11">
                  <c:v>127</c:v>
                </c:pt>
                <c:pt idx="12">
                  <c:v>126</c:v>
                </c:pt>
                <c:pt idx="13">
                  <c:v>115</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17-09-2025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microsoft.com/office/2007/relationships/hdphoto" Target="../media/hdphoto5.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5.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microsoft.com/office/2007/relationships/hdphoto" Target="../media/hdphoto6.wdp"/><Relationship Id="rId5" Type="http://schemas.openxmlformats.org/officeDocument/2006/relationships/image" Target="../media/image38.pn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8.wdp"/><Relationship Id="rId4" Type="http://schemas.openxmlformats.org/officeDocument/2006/relationships/image" Target="../media/image46.png"/><Relationship Id="rId5"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microsoft.com/office/2007/relationships/hdphoto" Target="../media/hdphoto7.wdp"/><Relationship Id="rId5" Type="http://schemas.openxmlformats.org/officeDocument/2006/relationships/chart" Target="../charts/char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2.png"/><Relationship Id="rId3" Type="http://schemas.microsoft.com/office/2007/relationships/hdphoto" Target="../media/hdphoto10.wdp"/><Relationship Id="rId4" Type="http://schemas.openxmlformats.org/officeDocument/2006/relationships/image" Target="../media/image53.png"/><Relationship Id="rId5" Type="http://schemas.microsoft.com/office/2007/relationships/hdphoto" Target="../media/hdphoto1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microsoft.com/office/2007/relationships/hdphoto" Target="../media/hdphoto1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microsoft.com/office/2007/relationships/hdphoto" Target="../media/hdphoto13.wdp"/><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7.G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14.wdp"/><Relationship Id="rId11" Type="http://schemas.openxmlformats.org/officeDocument/2006/relationships/image" Target="../media/image61.png"/><Relationship Id="rId12" Type="http://schemas.microsoft.com/office/2007/relationships/hdphoto" Target="../media/hdphoto15.wdp"/><Relationship Id="rId13" Type="http://schemas.openxmlformats.org/officeDocument/2006/relationships/image" Target="../media/image62.png"/><Relationship Id="rId14" Type="http://schemas.microsoft.com/office/2007/relationships/hdphoto" Target="../media/hdphoto16.wdp"/><Relationship Id="rId15" Type="http://schemas.openxmlformats.org/officeDocument/2006/relationships/image" Target="../media/image63.png"/><Relationship Id="rId1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7.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8.png"/><Relationship Id="rId7" Type="http://schemas.openxmlformats.org/officeDocument/2006/relationships/hyperlink" Target="https://www.facebook.com/STI4SDG/" TargetMode="Externa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Vehicle Type: Cars (ICE, BEV, Fuel Cell, Others), Vans (ICE, BEV, Fuel Cell, Others), Other Vehicle Types
By Autonomous Level: Teleoperated, Fully Autonomous
By Component: Hardware (LiDAR Sensors, Cameras, Radars, Connectivity Modules (5G TCUs), Others), Software
By Service: Rental, Station Based
By Application: Passenger Transportation, Goods Transportation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ROBOTAXI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SAE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Intelligent Transportation Systems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Transport Forum (ITF) - OECD</a:t>
                      </a:r>
                    </a:p>
                  </a:txBody>
                  <a:tcPr marL="9525" marR="9525" marT="9525" marB="0" anchor="ctr"/>
                </a:tc>
                <a:tc>
                  <a:txBody>
                    <a:bodyPr/>
                    <a:lstStyle/>
                    <a:p>
                      <a:pPr marL="91440" algn="l" fontAlgn="b"/>
                      <a:r>
                        <a:rPr lang="en-US" sz="1100" kern="1200" dirty="0">
                          <a:solidFill>
                            <a:schemeClr val="dk1"/>
                          </a:solidFill>
                          <a:latin typeface="+mn-lt"/>
                          <a:ea typeface="+mn-ea"/>
                          <a:cs typeface="+mn-cs"/>
                        </a:rPr>
                        <a:t>Transportation Research Part C: Emerging Technologies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U.S. Department of Transportation (USDOT)</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Vehicular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Commission Directorate-General for Mobility and Transport (DG MOVE)</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Robotics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International Association of Public Transport (UITP)</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Robotics and Automation Letters</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400110"/>
          </a:xfrm>
          <a:prstGeom prst="rect">
            <a:avLst/>
          </a:prstGeom>
          <a:noFill/>
        </p:spPr>
        <p:txBody>
          <a:bodyPr wrap="square">
            <a:spAutoFit/>
          </a:bodyPr>
          <a:lstStyle/>
          <a:p>
            <a:pPr algn="just">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Robotaxi Market is valued at USD 12 Million in 2024, and is expected to reach USD 31 Million by 2032. The market shows a steady CAGR of 12% from 2025 to 2032. Executive summary: The global robotaxi market is propelled by advances in AI, sensor fusion, and cloud simulation, plus urbanization and demand for cost-efficient shared mobility. Key trends include electrified autonomous fleets, geofenced commercial pilots, OEM–tech partnerships, and consolidation among startups and suppliers. Major players — Waymo, Cruise, Baidu Apollo, Motional, Zoox, Pony.ai, AutoX and chip/sensor suppliers like NVIDIA and Mobileye — drive systems, mapping and operations. Regulatory progress and societal acceptance remain pivotal; safety validation and scalable operations are the primary near-term hurdles. Over the next decade, gradual urban rollouts and Mobility-as-a-Service monetization will define growth.</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ROBOTAXI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31</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305889"/>
            <a:ext cx="5751286" cy="246221"/>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Advanced Autonomous Driving Technology: Rapid improvements in machine learning, sensor fusion, and edge computing have dramatically increased the reliability and safety of autonomous driving systems. High-definition mapping, robust perception in varied conditions, and real-time decision-making reduce incident rates and enable scalable deployment of driverless fleets. Continuous software updates, simulation-driven validation, and falling LIDAR and radar costs further accelerate commercialization, making robotaxi services technically feasible and economically attractive to operators, investors, and urban planners worldwide, while significantly improving passenger experience broadly.
Regulatory Collaboration and Infrastructure Investment: Proactive government policies, clear safety standards, and public-private partnerships accelerate robotaxi market adoption by clarifying liability, certification pathways, and insurance frameworks. Investments in smart infrastructure, V2X communications, dedicated curb space, and charging facilities enable efficient operations and integration with public transit. Pilot programs, data-sharing mandates, and urban planning that prioritizes mobility-as-a-service reduce deployment friction, attract capital, and help scale services across cities while addressing equity, cybersecurity, and community acceptance concerns and stimulating local economic growth.</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GLOBAL ROBOTAXI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GLOBAL ROBOTAXI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12 MILLION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0"/>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513230" y="4752664"/>
            <a:ext cx="7321550" cy="1500187"/>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513230" y="461844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513230" y="518728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782022" y="159784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MARKET DYNAMICS</a:t>
            </a:r>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47842967"/>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Improvements in perception and sensor fusion have dramatically increased robotaxi safety and reliability. Lidar, radar, and high-resolution cameras combined with machine learning enable robust object detection in complex urban scenes. Industry leaders such as Waymo and Cruise deploy multi-modal sensor suites, while suppliers like Luminar and Velodyne advance long-range sensing. Edge computing platforms from NVIDIA and Intel process sensor data in real time, enabling smoother navigation and predictable interactions with pedestrians and other road users.
Software advances including deep learning, high-definition mapping, and massive simulation have reduced deployment risk and accelerated robotaxi readiness. Companies run extensive virtual testing to expose edge cases before street trials; Waymo and Cruise rely heavily on simulators and HD maps to refine decision-making. Baidu's Apollo platform supports public-private pilots in Chinese cities, demonstrating how software ecosystems enable rapid iteration. Continuous over-the-air updates let fleets learn from diverse environments, improving behavior in busy urban corridors daily.
Ecosystem partnerships among automakers, technology firms, and city authorities unlock scalable robotaxi rollouts. Collaboration examples include Cruise's integration with General Motors and Motional's service alliance with Lyft, combining vehicle engineering and ride-hailing orchestration. Cities provide curb management and digital mapping support, while regulators implement staged permitting and safety requirements. Public demonstration programs and limited commercial operations, such as Waymo's urban services, help build consumer trust and coordinate emergency response protocols with local transportation agencies effectively.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400925"/>
            <a:ext cx="11522439" cy="20098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Advancements in Autonomous Driving Technology and Sensor Fusion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1781611743"/>
              </p:ext>
            </p:extLst>
          </p:nvPr>
        </p:nvGraphicFramePr>
        <p:xfrm>
          <a:off x="333828" y="914400"/>
          <a:ext cx="11494377" cy="357691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517251">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5966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Regulatory fragmentation and unclear liability frameworks slow autonomous taxi deployment, creating inconsistent approval processes across jurisdictions. Cities and states impose differing testing and operational requirements, while regulators respond to high-profile incidents such as a fatality involving an autonomous test vehicle that prompted permit suspensions and stricter oversight. Companies like Waymo pursue limited rollouts to comply with local rules. Insurers and legal systems debate fault allocation between manufacturers, fleet operators, and software providers, raising operational risk.
Technical limitations create persistent operational challenges in dense urban environments where unpredictable human behavior and complex roadworks defeat current autonomous systems. Sensors struggle with occlusions, adverse weather, and atypical infrastructure such as temporary detours or lane merges, forcing companies to restrict services to geofenced corridors. Fleet operators report disengagements in cluttered streets and rerouting around construction zones, and providers must continuously retrain perception and planning models using diverse real-world cases to improve robustness and reliability.
High capital expenditure for advanced sensors, computing hardware, and continuous map updates constrains commercial viability until utilization improves. Operators also face substantial operating costs for vehicle maintenance, monitoring centers, and specialized depots with charging and maintenance infrastructure. Municipal readiness matters: cities lacking dedicated pickup zones, curb management policies, or reliable telecommunications hinder operations. Some service providers have delayed expansion or focused on specific urban pilots because the combined capital and operational burden undermines scalable rollouts.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7" name="Picture 6">
            <a:extLst>
              <a:ext uri="{FF2B5EF4-FFF2-40B4-BE49-F238E27FC236}">
                <a16:creationId xmlns:a16="http://schemas.microsoft.com/office/drawing/2014/main" id="{FF1A7CE4-58C1-4FD8-93DB-B49DD0C2ADD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b="19795"/>
          <a:stretch/>
        </p:blipFill>
        <p:spPr>
          <a:xfrm>
            <a:off x="328956" y="4400925"/>
            <a:ext cx="11522439" cy="2009815"/>
          </a:xfrm>
          <a:prstGeom prst="rect">
            <a:avLst/>
          </a:prstGeom>
        </p:spPr>
      </p:pic>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Regulatory Uncertainty and Public Safety Liability Concerns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5890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VEHICLE TYPE</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Cars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Vans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Other Vehicle Types</a:t>
            </a:r>
          </a:p>
        </p:txBody>
      </p:sp>
      <p:sp>
        <p:nvSpPr>
          <p:cNvPr id="52" name="Rounded Rectangle 51"/>
          <p:cNvSpPr/>
          <p:nvPr/>
        </p:nvSpPr>
        <p:spPr>
          <a:xfrm>
            <a:off x="2749296"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AUTONOMOUS LEVEL</a:t>
            </a:r>
          </a:p>
        </p:txBody>
      </p:sp>
      <p:sp>
        <p:nvSpPr>
          <p:cNvPr id="53" name="Rectangle 52"/>
          <p:cNvSpPr/>
          <p:nvPr/>
        </p:nvSpPr>
        <p:spPr>
          <a:xfrm>
            <a:off x="2749296"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Teleoperated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Fully Autonomous</a:t>
            </a:r>
          </a:p>
        </p:txBody>
      </p:sp>
      <p:sp>
        <p:nvSpPr>
          <p:cNvPr id="54" name="Rounded Rectangle 53"/>
          <p:cNvSpPr/>
          <p:nvPr/>
        </p:nvSpPr>
        <p:spPr>
          <a:xfrm>
            <a:off x="5041392"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5" name="Rectangle 54"/>
          <p:cNvSpPr/>
          <p:nvPr/>
        </p:nvSpPr>
        <p:spPr>
          <a:xfrm>
            <a:off x="5041392"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p:txBody>
      </p:sp>
      <p:sp>
        <p:nvSpPr>
          <p:cNvPr id="56" name="Rounded Rectangle 55"/>
          <p:cNvSpPr/>
          <p:nvPr/>
        </p:nvSpPr>
        <p:spPr>
          <a:xfrm>
            <a:off x="7333488"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SERVICE</a:t>
            </a:r>
          </a:p>
        </p:txBody>
      </p:sp>
      <p:sp>
        <p:nvSpPr>
          <p:cNvPr id="57" name="Rectangle 56"/>
          <p:cNvSpPr/>
          <p:nvPr/>
        </p:nvSpPr>
        <p:spPr>
          <a:xfrm>
            <a:off x="7333488"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Rental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Station Based</a:t>
            </a:r>
          </a:p>
        </p:txBody>
      </p:sp>
      <p:sp>
        <p:nvSpPr>
          <p:cNvPr id="58" name="Rounded Rectangle 57"/>
          <p:cNvSpPr/>
          <p:nvPr/>
        </p:nvSpPr>
        <p:spPr>
          <a:xfrm>
            <a:off x="9625584" y="1828800"/>
            <a:ext cx="2109216"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Passenger Transportation</a:t>
            </a:r>
          </a:p>
          <a:p>
            <a:pPr algn="l" marL="190500" indent="-190500">
              <a:marL val="635000"/>
              <a:indent val="-241300"/>
              <a:buChar char="○"/>
              <a:buFont typeface="Symbol"/>
              <a:buClr>
                <a:srgbClr val="000000"/>
              </a:buClr>
              <a:spcAft>
                <a:spcPts val="600"/>
              </a:spcAft>
              <a:lnSpc>
                <a:spcPts val="1800"/>
              </a:lnSpc>
            </a:pPr>
            <a:r>
              <a:rPr sz="1000">
                <a:solidFill>
                  <a:srgbClr val="000000"/>
                </a:solidFill>
              </a:rPr>
              <a:t>Goods Transportation</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310751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Vehicle Type
By Autonomous Level
By Component
By Service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ROBOTAXI MARKET SIZE,  BY VEHICLE TYPE, 2019-2032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GLOBAL ROBOTAXI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ROBOTAXI MARKET: REGIONAL ANALYSIS, 2019-2032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VEHICLE TYPE</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ROBOTAXI MARKET SIZE,  BY VEHICLE TYPE, 2019-2032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VEHICLE TYPE</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ROBOTAXI MARKET SIZE,  BY VEHICLE TYPE, 2019-2032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Cars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Vans</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Other Vehicle Types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ROBOTAXI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Robotaxi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59735661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Beijing DIDI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Beijing, 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19,113 (2024)</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USD 28.77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Region</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2012</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ROBOTAXI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3140621164"/>
              </p:ext>
            </p:extLst>
          </p:nvPr>
        </p:nvGraphicFramePr>
        <p:xfrm>
          <a:off x="927100" y="934935"/>
          <a:ext cx="4000498" cy="2494066"/>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5183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30282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2012</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26876">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Beijing, China</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26876">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31900">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USD 28.77 billion</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19,113 (2024)</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26876">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https://www.didiglobal.com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Beijing DIDI (DiDi Global Inc.) is China’s largest mobility platform and an active player in the global robotaxi market. Founded in 2012 and headquartered in Beijing, the company operates ride‑hailing, mobility, and vehicle services across China and select international markets. DiDi established its autonomous driving unit in 2016 and later created Andi, a joint venture with GAC Aion, to mass‑produce Level 4 robotaxis. The program complements DiDi’s existing robotaxi pilots in Chinese cities and leverages the company’s mapping, dispatch, safety, and payments infrastructure. In 2024, DiDi generated approximately USD 28.77 billion in revenue and employed about 19,100 people. While its robotaxi deployments remain regionally focused, DiDi’s scale, rich operational data, and partnerships with leading automakers position it to commercialize driverless services at lower cost. The company’s strategy centers on integrating autonomous vehicles into its core app, improving unit economics through manufacturing collaborations, and expanding service coverage as regulations permit.</a:t>
            </a:r>
          </a:p>
        </p:txBody>
      </p:sp>
      <p:sp>
        <p:nvSpPr>
          <p:cNvPr id="13" name="Rectangle 12">
            <a:extLst>
              <a:ext uri="{FF2B5EF4-FFF2-40B4-BE49-F238E27FC236}">
                <a16:creationId xmlns:a16="http://schemas.microsoft.com/office/drawing/2014/main" id="{80A468B9-76F6-42FE-9D53-0A84DB01F218}"/>
              </a:ext>
            </a:extLst>
          </p:cNvPr>
          <p:cNvSpPr/>
          <p:nvPr/>
        </p:nvSpPr>
        <p:spPr>
          <a:xfrm>
            <a:off x="5078895" y="934935"/>
            <a:ext cx="6897755" cy="336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Poppins"/>
                <a:ea typeface="+mn-ea"/>
                <a:cs typeface="+mn-cs"/>
              </a:rPr>
              <a:t>OVERVIEW</a:t>
            </a:r>
          </a:p>
        </p:txBody>
      </p:sp>
      <p:graphicFrame>
        <p:nvGraphicFramePr>
          <p:cNvPr id="16" name="Table 3">
            <a:extLst>
              <a:ext uri="{FF2B5EF4-FFF2-40B4-BE49-F238E27FC236}">
                <a16:creationId xmlns:a16="http://schemas.microsoft.com/office/drawing/2014/main" id="{183C2F33-7454-43A3-B8AA-B8084B7CFD21}"/>
              </a:ext>
            </a:extLst>
          </p:cNvPr>
          <p:cNvGraphicFramePr>
            <a:graphicFrameLocks noGrp="1"/>
          </p:cNvGraphicFramePr>
          <p:nvPr>
            <p:extLst>
              <p:ext uri="{D42A27DB-BD31-4B8C-83A1-F6EECF244321}">
                <p14:modId xmlns:p14="http://schemas.microsoft.com/office/powerpoint/2010/main" val="598817244"/>
              </p:ext>
            </p:extLst>
          </p:nvPr>
        </p:nvGraphicFramePr>
        <p:xfrm>
          <a:off x="838197" y="4426362"/>
          <a:ext cx="10931661" cy="1638887"/>
        </p:xfrm>
        <a:graphic>
          <a:graphicData uri="http://schemas.openxmlformats.org/drawingml/2006/table">
            <a:tbl>
              <a:tblPr firstRow="1" bandRow="1">
                <a:tableStyleId>{5C22544A-7EE6-4342-B048-85BDC9FD1C3A}</a:tableStyleId>
              </a:tblPr>
              <a:tblGrid>
                <a:gridCol w="3530603">
                  <a:extLst>
                    <a:ext uri="{9D8B030D-6E8A-4147-A177-3AD203B41FA5}">
                      <a16:colId xmlns:a16="http://schemas.microsoft.com/office/drawing/2014/main" val="20000"/>
                    </a:ext>
                  </a:extLst>
                </a:gridCol>
                <a:gridCol w="7401058">
                  <a:extLst>
                    <a:ext uri="{9D8B030D-6E8A-4147-A177-3AD203B41FA5}">
                      <a16:colId xmlns:a16="http://schemas.microsoft.com/office/drawing/2014/main" val="20001"/>
                    </a:ext>
                  </a:extLst>
                </a:gridCol>
              </a:tblGrid>
              <a:tr h="380721">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80000" algn="ctr"/>
                      <a:r>
                        <a:rPr lang="en-IN" sz="1100" b="1" dirty="0">
                          <a:solidFill>
                            <a:sysClr val="windowText" lastClr="000000"/>
                          </a:solidFill>
                          <a:latin typeface="+mn-lt"/>
                          <a:ea typeface="Cambria" panose="02040503050406030204" pitchFamily="18" charset="0"/>
                          <a:cs typeface="Poppins Medium" panose="00000600000000000000" pitchFamily="2" charset="0"/>
                        </a:rPr>
                        <a:t>PRODUCT/SERVICE DESCRIPTION</a:t>
                      </a:r>
                      <a:endParaRPr lang="en-IN" sz="1100" dirty="0">
                        <a:solidFill>
                          <a:sysClr val="windowText" lastClr="000000"/>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258166">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IN" sz="1050" kern="1200" dirty="0">
                        <a:solidFill>
                          <a:srgbClr val="000000"/>
                        </a:solidFill>
                        <a:latin typeface="+mn-lt"/>
                        <a:ea typeface="Cambria" panose="02040503050406030204" pitchFamily="18" charset="0"/>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8F199FB5-9142-49B0-AFA4-D728EE602EE8}"/>
              </a:ext>
            </a:extLst>
          </p:cNvPr>
          <p:cNvSpPr/>
          <p:nvPr/>
        </p:nvSpPr>
        <p:spPr>
          <a:xfrm>
            <a:off x="828866" y="4085203"/>
            <a:ext cx="10931661" cy="336474"/>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8" name="Company Overview">
            <a:extLst>
              <a:ext uri="{FF2B5EF4-FFF2-40B4-BE49-F238E27FC236}">
                <a16:creationId xmlns:a16="http://schemas.microsoft.com/office/drawing/2014/main" id="{2F1B2528-7140-43FE-95EF-3397D47E6A83}"/>
              </a:ext>
            </a:extLst>
          </p:cNvPr>
          <p:cNvSpPr txBox="1"/>
          <p:nvPr/>
        </p:nvSpPr>
        <p:spPr>
          <a:xfrm>
            <a:off x="4983769" y="4111580"/>
            <a:ext cx="2320878"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 BENCHMARKING</a:t>
            </a:r>
          </a:p>
        </p:txBody>
      </p:sp>
      <p:sp>
        <p:nvSpPr>
          <p:cNvPr id="5" name="TextBox 4">
            <a:extLst>
              <a:ext uri="{FF2B5EF4-FFF2-40B4-BE49-F238E27FC236}">
                <a16:creationId xmlns:a16="http://schemas.microsoft.com/office/drawing/2014/main" id="{8DABD807-18CA-4616-B439-3526613474CF}"/>
              </a:ext>
            </a:extLst>
          </p:cNvPr>
          <p:cNvSpPr txBox="1"/>
          <p:nvPr/>
        </p:nvSpPr>
        <p:spPr>
          <a:xfrm>
            <a:off x="4429125" y="4914900"/>
            <a:ext cx="7331402" cy="430887"/>
          </a:xfrm>
          <a:prstGeom prst="rect">
            <a:avLst/>
          </a:prstGeom>
          <a:noFill/>
        </p:spPr>
        <p:txBody>
          <a:bodyPr wrap="square" rtlCol="0">
            <a:spAutoFit/>
          </a:bodyPr>
          <a:lstStyle/>
          <a:p>
            <a:r>
              <a:rPr lang="en-US" sz="1100" b="0" kern="1200" dirty="0">
                <a:solidFill>
                  <a:schemeClr val="dk1"/>
                </a:solidFill>
                <a:effectLst/>
                <a:latin typeface="+mn-lt"/>
                <a:ea typeface="+mn-ea"/>
                <a:cs typeface="+mn-cs"/>
              </a:rPr>
              <a:t>DiDi’s Robotaxi is a Level 4 autonomous ride‑hailing service powered by DiDi Autonomous Driving software, high‑resolution LiDAR, radar, and cameras, and cloud‑based fleet management. Developed with GAC Aion under the Andi joint venture, it targets safe, low‑cost urban mobility and integrates seamlessly with DiDi’s consumer app, including remote assistance capabilities.</a:t>
            </a:r>
          </a:p>
          <a:p>
            <a:endParaRPr lang="en-US" sz="1100" dirty="0"/>
          </a:p>
        </p:txBody>
      </p:sp>
      <p:sp>
        <p:nvSpPr>
          <p:cNvPr id="3" name="TextBox 2">
            <a:extLst>
              <a:ext uri="{FF2B5EF4-FFF2-40B4-BE49-F238E27FC236}">
                <a16:creationId xmlns:a16="http://schemas.microsoft.com/office/drawing/2014/main" id="{B10D6DB2-6144-471C-B06A-8BAD39BFE0B5}"/>
              </a:ext>
            </a:extLst>
          </p:cNvPr>
          <p:cNvSpPr txBox="1"/>
          <p:nvPr/>
        </p:nvSpPr>
        <p:spPr>
          <a:xfrm>
            <a:off x="803275" y="5203595"/>
            <a:ext cx="3378200" cy="430887"/>
          </a:xfrm>
          <a:prstGeom prst="rect">
            <a:avLst/>
          </a:prstGeom>
          <a:noFill/>
        </p:spPr>
        <p:txBody>
          <a:bodyPr wrap="square" rtlCol="0">
            <a:spAutoFit/>
          </a:bodyPr>
          <a:lstStyle/>
          <a:p>
            <a:pPr algn="ctr"/>
            <a:r>
              <a:rPr kumimoji="0" lang="en-US" sz="1100" b="0" i="0" u="none" strike="noStrike" cap="none" spc="0" normalizeH="0" baseline="0" dirty="0">
                <a:ln>
                  <a:noFill/>
                </a:ln>
                <a:solidFill>
                  <a:schemeClr val="tx1"/>
                </a:solidFill>
                <a:effectLst/>
                <a:uFillTx/>
                <a:latin typeface="+mj-lt"/>
                <a:ea typeface="Cambria" panose="02040503050406030204" pitchFamily="18" charset="0"/>
                <a:cs typeface="Poppins" panose="00000500000000000000" pitchFamily="2" charset="0"/>
                <a:sym typeface="Poppins Bold"/>
              </a:rPr>
              <a:t>DiDi Robotaxi (Andi L4 program with GAC Aion)</a:t>
            </a:r>
            <a:r>
              <a:rPr lang="en-US" sz="1100" b="0" kern="1200" dirty="0">
                <a:solidFill>
                  <a:schemeClr val="dk1"/>
                </a:solidFill>
                <a:effectLst/>
                <a:latin typeface="+mj-lt"/>
                <a:ea typeface="+mn-ea"/>
                <a:cs typeface="+mn-cs"/>
              </a:rPr>
              <a:t/>
            </a:r>
          </a:p>
          <a:p>
            <a:pPr algn="ctr"/>
            <a:endParaRPr lang="en-US" sz="1100" dirty="0"/>
          </a:p>
        </p:txBody>
      </p:sp>
    </p:spTree>
    <p:extLst>
      <p:ext uri="{BB962C8B-B14F-4D97-AF65-F5344CB8AC3E}">
        <p14:creationId xmlns:p14="http://schemas.microsoft.com/office/powerpoint/2010/main" val="177532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Beijing DIDI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Beijing DIDI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Beijing DIDI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pic>
        <p:nvPicPr>
          <p:cNvPr id="8" name="Picture 7">
            <a:extLst>
              <a:ext uri="{FF2B5EF4-FFF2-40B4-BE49-F238E27FC236}">
                <a16:creationId xmlns:a16="http://schemas.microsoft.com/office/drawing/2014/main" id="{F8747C00-5C5D-4339-8E3C-82EDF8A2FCD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58072" y="1326365"/>
            <a:ext cx="10290940" cy="2292295"/>
          </a:xfrm>
          <a:prstGeom prst="rect">
            <a:avLst/>
          </a:prstGeom>
        </p:spPr>
      </p:pic>
    </p:spTree>
    <p:extLst>
      <p:ext uri="{BB962C8B-B14F-4D97-AF65-F5344CB8AC3E}">
        <p14:creationId xmlns:p14="http://schemas.microsoft.com/office/powerpoint/2010/main" val="3934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Beijing DIDI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ROBOTAXI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4.4. Supply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4.5. Demand Side Trends</a:t>
                      </a:r>
                    </a:p>
                  </a:txBody>
                  <a:tcPr>
                    <a:noFill/>
                    <a:lnL>
                      <a:noFill/>
                    </a:lnL>
                    <a:lnR>
                      <a:noFill/>
                    </a:lnR>
                    <a:lnT>
                      <a:noFill/>
                    </a:lnT>
                    <a:lnB>
                      <a:noFill/>
                    </a:lnB>
                  </a:tcPr>
                </a:tc>
              </a:tr>
              <a:tr h="349623">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r>
              <a:tr h="349623">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349623">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349623">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349623">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349623">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349623">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349623">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349623">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349623">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349623">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 2024</a:t>
                      </a:r>
                    </a:p>
                  </a:txBody>
                  <a:tcPr>
                    <a:noFill/>
                    <a:lnL>
                      <a:noFill/>
                    </a:lnL>
                    <a:lnR>
                      <a:noFill/>
                    </a:lnR>
                    <a:lnT>
                      <a:noFill/>
                    </a:lnT>
                    <a:lnB>
                      <a:noFill/>
                    </a:lnB>
                  </a:tcPr>
                </a:tc>
              </a:tr>
              <a:tr h="349623">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349623">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349623">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349632">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1">
                          <a:solidFill>
                            <a:srgbClr val="7030A0"/>
                          </a:solidFill>
                          <a:latin typeface="Pooppins"/>
                        </a:defRPr>
                      </a:pPr>
                      <a:r>
                        <a:t>6. Global Robotaxi Market Size by Vehicle Type (2019-2032)</a:t>
                      </a:r>
                    </a:p>
                  </a:txBody>
                  <a:tcPr>
                    <a:noFill/>
                    <a:lnL>
                      <a:noFill/>
                    </a:lnL>
                    <a:lnR>
                      <a:noFill/>
                    </a:lnR>
                    <a:lnT>
                      <a:noFill/>
                    </a:lnT>
                    <a:lnB>
                      <a:noFill/>
                    </a:lnB>
                  </a:tcPr>
                </a:tc>
                <a:tc>
                  <a:txBody>
                    <a:bodyPr/>
                    <a:lstStyle/>
                    <a:p>
                      <a:pPr>
                        <a:defRPr sz="1100" b="0">
                          <a:solidFill>
                            <a:srgbClr val="000000"/>
                          </a:solidFill>
                          <a:latin typeface="Pooppins"/>
                        </a:defRPr>
                      </a:pPr>
                      <a:r>
                        <a:t>                    8.1.1. LiDAR Sensors</a:t>
                      </a:r>
                    </a:p>
                  </a:txBody>
                  <a:tcPr>
                    <a:noFill/>
                    <a:lnL>
                      <a:noFill/>
                    </a:lnL>
                    <a:lnR>
                      <a:noFill/>
                    </a:lnR>
                    <a:lnT>
                      <a:noFill/>
                    </a:lnT>
                    <a:lnB>
                      <a:noFill/>
                    </a:lnB>
                  </a:tcPr>
                </a:tc>
              </a:tr>
              <a:tr h="349623">
                <a:tc>
                  <a:txBody>
                    <a:bodyPr/>
                    <a:lstStyle/>
                    <a:p>
                      <a:pPr>
                        <a:defRPr sz="1100" b="0">
                          <a:solidFill>
                            <a:srgbClr val="000000"/>
                          </a:solidFill>
                          <a:latin typeface="Pooppins"/>
                        </a:defRPr>
                      </a:pPr>
                      <a:r>
                        <a:t>          6.1. Cars</a:t>
                      </a:r>
                    </a:p>
                  </a:txBody>
                  <a:tcPr>
                    <a:noFill/>
                    <a:lnL>
                      <a:noFill/>
                    </a:lnL>
                    <a:lnR>
                      <a:noFill/>
                    </a:lnR>
                    <a:lnT>
                      <a:noFill/>
                    </a:lnT>
                    <a:lnB>
                      <a:noFill/>
                    </a:lnB>
                  </a:tcPr>
                </a:tc>
                <a:tc>
                  <a:txBody>
                    <a:bodyPr/>
                    <a:lstStyle/>
                    <a:p>
                      <a:pPr>
                        <a:defRPr sz="1100" b="0">
                          <a:solidFill>
                            <a:srgbClr val="000000"/>
                          </a:solidFill>
                          <a:latin typeface="Pooppins"/>
                        </a:defRPr>
                      </a:pPr>
                      <a:r>
                        <a:t>                    8.1.2. Cameras</a:t>
                      </a:r>
                    </a:p>
                  </a:txBody>
                  <a:tcPr>
                    <a:noFill/>
                    <a:lnL>
                      <a:noFill/>
                    </a:lnL>
                    <a:lnR>
                      <a:noFill/>
                    </a:lnR>
                    <a:lnT>
                      <a:noFill/>
                    </a:lnT>
                    <a:lnB>
                      <a:noFill/>
                    </a:lnB>
                  </a:tcPr>
                </a:tc>
              </a:tr>
              <a:tr h="349623">
                <a:tc>
                  <a:txBody>
                    <a:bodyPr/>
                    <a:lstStyle/>
                    <a:p>
                      <a:pPr>
                        <a:defRPr sz="1100" b="0">
                          <a:solidFill>
                            <a:srgbClr val="000000"/>
                          </a:solidFill>
                          <a:latin typeface="Pooppins"/>
                        </a:defRPr>
                      </a:pPr>
                      <a:r>
                        <a:t>                    6.1.1. ICE</a:t>
                      </a:r>
                    </a:p>
                  </a:txBody>
                  <a:tcPr>
                    <a:noFill/>
                    <a:lnL>
                      <a:noFill/>
                    </a:lnL>
                    <a:lnR>
                      <a:noFill/>
                    </a:lnR>
                    <a:lnT>
                      <a:noFill/>
                    </a:lnT>
                    <a:lnB>
                      <a:noFill/>
                    </a:lnB>
                  </a:tcPr>
                </a:tc>
                <a:tc>
                  <a:txBody>
                    <a:bodyPr/>
                    <a:lstStyle/>
                    <a:p>
                      <a:pPr>
                        <a:defRPr sz="1100" b="0">
                          <a:solidFill>
                            <a:srgbClr val="000000"/>
                          </a:solidFill>
                          <a:latin typeface="Pooppins"/>
                        </a:defRPr>
                      </a:pPr>
                      <a:r>
                        <a:t>                    8.1.3. Radars</a:t>
                      </a:r>
                    </a:p>
                  </a:txBody>
                  <a:tcPr>
                    <a:noFill/>
                    <a:lnL>
                      <a:noFill/>
                    </a:lnL>
                    <a:lnR>
                      <a:noFill/>
                    </a:lnR>
                    <a:lnT>
                      <a:noFill/>
                    </a:lnT>
                    <a:lnB>
                      <a:noFill/>
                    </a:lnB>
                  </a:tcPr>
                </a:tc>
              </a:tr>
              <a:tr h="349623">
                <a:tc>
                  <a:txBody>
                    <a:bodyPr/>
                    <a:lstStyle/>
                    <a:p>
                      <a:pPr>
                        <a:defRPr sz="1100" b="0">
                          <a:solidFill>
                            <a:srgbClr val="000000"/>
                          </a:solidFill>
                          <a:latin typeface="Pooppins"/>
                        </a:defRPr>
                      </a:pPr>
                      <a:r>
                        <a:t>                    6.1.2. BEV</a:t>
                      </a:r>
                    </a:p>
                  </a:txBody>
                  <a:tcPr>
                    <a:noFill/>
                    <a:lnL>
                      <a:noFill/>
                    </a:lnL>
                    <a:lnR>
                      <a:noFill/>
                    </a:lnR>
                    <a:lnT>
                      <a:noFill/>
                    </a:lnT>
                    <a:lnB>
                      <a:noFill/>
                    </a:lnB>
                  </a:tcPr>
                </a:tc>
                <a:tc>
                  <a:txBody>
                    <a:bodyPr/>
                    <a:lstStyle/>
                    <a:p>
                      <a:pPr>
                        <a:defRPr sz="1100" b="0">
                          <a:solidFill>
                            <a:srgbClr val="000000"/>
                          </a:solidFill>
                          <a:latin typeface="Pooppins"/>
                        </a:defRPr>
                      </a:pPr>
                      <a:r>
                        <a:t>                    8.1.4. Connectivity Modules (5G TCUs)</a:t>
                      </a:r>
                    </a:p>
                  </a:txBody>
                  <a:tcPr>
                    <a:noFill/>
                    <a:lnL>
                      <a:noFill/>
                    </a:lnL>
                    <a:lnR>
                      <a:noFill/>
                    </a:lnR>
                    <a:lnT>
                      <a:noFill/>
                    </a:lnT>
                    <a:lnB>
                      <a:noFill/>
                    </a:lnB>
                  </a:tcPr>
                </a:tc>
              </a:tr>
              <a:tr h="349623">
                <a:tc>
                  <a:txBody>
                    <a:bodyPr/>
                    <a:lstStyle/>
                    <a:p>
                      <a:pPr>
                        <a:defRPr sz="1100" b="0">
                          <a:solidFill>
                            <a:srgbClr val="000000"/>
                          </a:solidFill>
                          <a:latin typeface="Pooppins"/>
                        </a:defRPr>
                      </a:pPr>
                      <a:r>
                        <a:t>                    6.1.3. Fuel Cell</a:t>
                      </a:r>
                    </a:p>
                  </a:txBody>
                  <a:tcPr>
                    <a:noFill/>
                    <a:lnL>
                      <a:noFill/>
                    </a:lnL>
                    <a:lnR>
                      <a:noFill/>
                    </a:lnR>
                    <a:lnT>
                      <a:noFill/>
                    </a:lnT>
                    <a:lnB>
                      <a:noFill/>
                    </a:lnB>
                  </a:tcPr>
                </a:tc>
                <a:tc>
                  <a:txBody>
                    <a:bodyPr/>
                    <a:lstStyle/>
                    <a:p>
                      <a:pPr>
                        <a:defRPr sz="1100" b="0">
                          <a:solidFill>
                            <a:srgbClr val="000000"/>
                          </a:solidFill>
                          <a:latin typeface="Pooppins"/>
                        </a:defRPr>
                      </a:pPr>
                      <a:r>
                        <a:t>                    8.1.5. Others</a:t>
                      </a:r>
                    </a:p>
                  </a:txBody>
                  <a:tcPr>
                    <a:noFill/>
                    <a:lnL>
                      <a:noFill/>
                    </a:lnL>
                    <a:lnR>
                      <a:noFill/>
                    </a:lnR>
                    <a:lnT>
                      <a:noFill/>
                    </a:lnT>
                    <a:lnB>
                      <a:noFill/>
                    </a:lnB>
                  </a:tcPr>
                </a:tc>
              </a:tr>
              <a:tr h="349623">
                <a:tc>
                  <a:txBody>
                    <a:bodyPr/>
                    <a:lstStyle/>
                    <a:p>
                      <a:pPr>
                        <a:defRPr sz="1100" b="0">
                          <a:solidFill>
                            <a:srgbClr val="000000"/>
                          </a:solidFill>
                          <a:latin typeface="Pooppins"/>
                        </a:defRPr>
                      </a:pPr>
                      <a:r>
                        <a:t>                    6.1.4. Others</a:t>
                      </a:r>
                    </a:p>
                  </a:txBody>
                  <a:tcPr>
                    <a:noFill/>
                    <a:lnL>
                      <a:noFill/>
                    </a:lnL>
                    <a:lnR>
                      <a:noFill/>
                    </a:lnR>
                    <a:lnT>
                      <a:noFill/>
                    </a:lnT>
                    <a:lnB>
                      <a:noFill/>
                    </a:lnB>
                  </a:tcPr>
                </a:tc>
                <a:tc>
                  <a:txBody>
                    <a:bodyPr/>
                    <a:lstStyle/>
                    <a:p>
                      <a:pPr>
                        <a:defRPr sz="1100" b="0">
                          <a:solidFill>
                            <a:srgbClr val="000000"/>
                          </a:solidFill>
                          <a:latin typeface="Pooppins"/>
                        </a:defRPr>
                      </a:pPr>
                      <a:r>
                        <a:t>          8.2. Software</a:t>
                      </a:r>
                    </a:p>
                  </a:txBody>
                  <a:tcPr>
                    <a:noFill/>
                    <a:lnL>
                      <a:noFill/>
                    </a:lnL>
                    <a:lnR>
                      <a:noFill/>
                    </a:lnR>
                    <a:lnT>
                      <a:noFill/>
                    </a:lnT>
                    <a:lnB>
                      <a:noFill/>
                    </a:lnB>
                  </a:tcPr>
                </a:tc>
              </a:tr>
              <a:tr h="349623">
                <a:tc>
                  <a:txBody>
                    <a:bodyPr/>
                    <a:lstStyle/>
                    <a:p>
                      <a:pPr>
                        <a:defRPr sz="1100" b="0">
                          <a:solidFill>
                            <a:srgbClr val="000000"/>
                          </a:solidFill>
                          <a:latin typeface="Pooppins"/>
                        </a:defRPr>
                      </a:pPr>
                      <a:r>
                        <a:t>          6.2. Vans</a:t>
                      </a:r>
                    </a:p>
                  </a:txBody>
                  <a:tcPr>
                    <a:noFill/>
                    <a:lnL>
                      <a:noFill/>
                    </a:lnL>
                    <a:lnR>
                      <a:noFill/>
                    </a:lnR>
                    <a:lnT>
                      <a:noFill/>
                    </a:lnT>
                    <a:lnB>
                      <a:noFill/>
                    </a:lnB>
                  </a:tcPr>
                </a:tc>
                <a:tc>
                  <a:txBody>
                    <a:bodyPr/>
                    <a:lstStyle/>
                    <a:p>
                      <a:pPr>
                        <a:defRPr sz="1100" b="1">
                          <a:solidFill>
                            <a:srgbClr val="7030A0"/>
                          </a:solidFill>
                          <a:latin typeface="Pooppins"/>
                        </a:defRPr>
                      </a:pPr>
                      <a:r>
                        <a:t>9. Global Robotaxi Market Size by Service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6.2.1. ICE</a:t>
                      </a:r>
                    </a:p>
                  </a:txBody>
                  <a:tcPr>
                    <a:noFill/>
                    <a:lnL>
                      <a:noFill/>
                    </a:lnL>
                    <a:lnR>
                      <a:noFill/>
                    </a:lnR>
                    <a:lnT>
                      <a:noFill/>
                    </a:lnT>
                    <a:lnB>
                      <a:noFill/>
                    </a:lnB>
                  </a:tcPr>
                </a:tc>
                <a:tc>
                  <a:txBody>
                    <a:bodyPr/>
                    <a:lstStyle/>
                    <a:p>
                      <a:pPr>
                        <a:defRPr sz="1100" b="0">
                          <a:solidFill>
                            <a:srgbClr val="000000"/>
                          </a:solidFill>
                          <a:latin typeface="Pooppins"/>
                        </a:defRPr>
                      </a:pPr>
                      <a:r>
                        <a:t>          9.1. Rental</a:t>
                      </a:r>
                    </a:p>
                  </a:txBody>
                  <a:tcPr>
                    <a:noFill/>
                    <a:lnL>
                      <a:noFill/>
                    </a:lnL>
                    <a:lnR>
                      <a:noFill/>
                    </a:lnR>
                    <a:lnT>
                      <a:noFill/>
                    </a:lnT>
                    <a:lnB>
                      <a:noFill/>
                    </a:lnB>
                  </a:tcPr>
                </a:tc>
              </a:tr>
              <a:tr h="349623">
                <a:tc>
                  <a:txBody>
                    <a:bodyPr/>
                    <a:lstStyle/>
                    <a:p>
                      <a:pPr>
                        <a:defRPr sz="1100" b="0">
                          <a:solidFill>
                            <a:srgbClr val="000000"/>
                          </a:solidFill>
                          <a:latin typeface="Pooppins"/>
                        </a:defRPr>
                      </a:pPr>
                      <a:r>
                        <a:t>                    6.2.2. BEV</a:t>
                      </a:r>
                    </a:p>
                  </a:txBody>
                  <a:tcPr>
                    <a:noFill/>
                    <a:lnL>
                      <a:noFill/>
                    </a:lnL>
                    <a:lnR>
                      <a:noFill/>
                    </a:lnR>
                    <a:lnT>
                      <a:noFill/>
                    </a:lnT>
                    <a:lnB>
                      <a:noFill/>
                    </a:lnB>
                  </a:tcPr>
                </a:tc>
                <a:tc>
                  <a:txBody>
                    <a:bodyPr/>
                    <a:lstStyle/>
                    <a:p>
                      <a:pPr>
                        <a:defRPr sz="1100" b="0">
                          <a:solidFill>
                            <a:srgbClr val="000000"/>
                          </a:solidFill>
                          <a:latin typeface="Pooppins"/>
                        </a:defRPr>
                      </a:pPr>
                      <a:r>
                        <a:t>          9.2. Station Based</a:t>
                      </a:r>
                    </a:p>
                  </a:txBody>
                  <a:tcPr>
                    <a:noFill/>
                    <a:lnL>
                      <a:noFill/>
                    </a:lnL>
                    <a:lnR>
                      <a:noFill/>
                    </a:lnR>
                    <a:lnT>
                      <a:noFill/>
                    </a:lnT>
                    <a:lnB>
                      <a:noFill/>
                    </a:lnB>
                  </a:tcPr>
                </a:tc>
              </a:tr>
              <a:tr h="349623">
                <a:tc>
                  <a:txBody>
                    <a:bodyPr/>
                    <a:lstStyle/>
                    <a:p>
                      <a:pPr>
                        <a:defRPr sz="1100" b="0">
                          <a:solidFill>
                            <a:srgbClr val="000000"/>
                          </a:solidFill>
                          <a:latin typeface="Pooppins"/>
                        </a:defRPr>
                      </a:pPr>
                      <a:r>
                        <a:t>                    6.2.3. Fuel Cell</a:t>
                      </a:r>
                    </a:p>
                  </a:txBody>
                  <a:tcPr>
                    <a:noFill/>
                    <a:lnL>
                      <a:noFill/>
                    </a:lnL>
                    <a:lnR>
                      <a:noFill/>
                    </a:lnR>
                    <a:lnT>
                      <a:noFill/>
                    </a:lnT>
                    <a:lnB>
                      <a:noFill/>
                    </a:lnB>
                  </a:tcPr>
                </a:tc>
                <a:tc>
                  <a:txBody>
                    <a:bodyPr/>
                    <a:lstStyle/>
                    <a:p>
                      <a:pPr>
                        <a:defRPr sz="1100" b="1">
                          <a:solidFill>
                            <a:srgbClr val="7030A0"/>
                          </a:solidFill>
                          <a:latin typeface="Pooppins"/>
                        </a:defRPr>
                      </a:pPr>
                      <a:r>
                        <a:t>10. Global Robotaxi Market Size by Application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6.2.4. Others</a:t>
                      </a:r>
                    </a:p>
                  </a:txBody>
                  <a:tcPr>
                    <a:noFill/>
                    <a:lnL>
                      <a:noFill/>
                    </a:lnL>
                    <a:lnR>
                      <a:noFill/>
                    </a:lnR>
                    <a:lnT>
                      <a:noFill/>
                    </a:lnT>
                    <a:lnB>
                      <a:noFill/>
                    </a:lnB>
                  </a:tcPr>
                </a:tc>
                <a:tc>
                  <a:txBody>
                    <a:bodyPr/>
                    <a:lstStyle/>
                    <a:p>
                      <a:pPr>
                        <a:defRPr sz="1100" b="0">
                          <a:solidFill>
                            <a:srgbClr val="000000"/>
                          </a:solidFill>
                          <a:latin typeface="Pooppins"/>
                        </a:defRPr>
                      </a:pPr>
                      <a:r>
                        <a:t>          10.1. Passenger Transportation</a:t>
                      </a:r>
                    </a:p>
                  </a:txBody>
                  <a:tcPr>
                    <a:noFill/>
                    <a:lnL>
                      <a:noFill/>
                    </a:lnL>
                    <a:lnR>
                      <a:noFill/>
                    </a:lnR>
                    <a:lnT>
                      <a:noFill/>
                    </a:lnT>
                    <a:lnB>
                      <a:noFill/>
                    </a:lnB>
                  </a:tcPr>
                </a:tc>
              </a:tr>
              <a:tr h="349623">
                <a:tc>
                  <a:txBody>
                    <a:bodyPr/>
                    <a:lstStyle/>
                    <a:p>
                      <a:pPr>
                        <a:defRPr sz="1100" b="0">
                          <a:solidFill>
                            <a:srgbClr val="000000"/>
                          </a:solidFill>
                          <a:latin typeface="Pooppins"/>
                        </a:defRPr>
                      </a:pPr>
                      <a:r>
                        <a:t>          6.3. Other Vehicle Types</a:t>
                      </a:r>
                    </a:p>
                  </a:txBody>
                  <a:tcPr>
                    <a:noFill/>
                    <a:lnL>
                      <a:noFill/>
                    </a:lnL>
                    <a:lnR>
                      <a:noFill/>
                    </a:lnR>
                    <a:lnT>
                      <a:noFill/>
                    </a:lnT>
                    <a:lnB>
                      <a:noFill/>
                    </a:lnB>
                  </a:tcPr>
                </a:tc>
                <a:tc>
                  <a:txBody>
                    <a:bodyPr/>
                    <a:lstStyle/>
                    <a:p>
                      <a:pPr>
                        <a:defRPr sz="1100" b="0">
                          <a:solidFill>
                            <a:srgbClr val="000000"/>
                          </a:solidFill>
                          <a:latin typeface="Pooppins"/>
                        </a:defRPr>
                      </a:pPr>
                      <a:r>
                        <a:t>          10.2. Goods Transportation</a:t>
                      </a:r>
                    </a:p>
                  </a:txBody>
                  <a:tcPr>
                    <a:noFill/>
                    <a:lnL>
                      <a:noFill/>
                    </a:lnL>
                    <a:lnR>
                      <a:noFill/>
                    </a:lnR>
                    <a:lnT>
                      <a:noFill/>
                    </a:lnT>
                    <a:lnB>
                      <a:noFill/>
                    </a:lnB>
                  </a:tcPr>
                </a:tc>
              </a:tr>
              <a:tr h="349623">
                <a:tc>
                  <a:txBody>
                    <a:bodyPr/>
                    <a:lstStyle/>
                    <a:p>
                      <a:pPr>
                        <a:defRPr sz="1100" b="1">
                          <a:solidFill>
                            <a:srgbClr val="7030A0"/>
                          </a:solidFill>
                          <a:latin typeface="Pooppins"/>
                        </a:defRPr>
                      </a:pPr>
                      <a:r>
                        <a:t>7. Global Robotaxi Market Size by Autonomous Level (2019-2032)</a:t>
                      </a:r>
                    </a:p>
                  </a:txBody>
                  <a:tcPr>
                    <a:noFill/>
                    <a:lnL>
                      <a:noFill/>
                    </a:lnL>
                    <a:lnR>
                      <a:noFill/>
                    </a:lnR>
                    <a:lnT>
                      <a:noFill/>
                    </a:lnT>
                    <a:lnB>
                      <a:noFill/>
                    </a:lnB>
                  </a:tcPr>
                </a:tc>
                <a:tc>
                  <a:txBody>
                    <a:bodyPr/>
                    <a:lstStyle/>
                    <a:p>
                      <a:pPr>
                        <a:defRPr sz="1100" b="1">
                          <a:solidFill>
                            <a:srgbClr val="7030A0"/>
                          </a:solidFill>
                          <a:latin typeface="Pooppins"/>
                        </a:defRPr>
                      </a:pPr>
                      <a:r>
                        <a:t>11. Global Robotaxi Market Size by Region (2019-2032)</a:t>
                      </a:r>
                    </a:p>
                  </a:txBody>
                  <a:tcPr>
                    <a:noFill/>
                    <a:lnL>
                      <a:noFill/>
                    </a:lnL>
                    <a:lnR>
                      <a:noFill/>
                    </a:lnR>
                    <a:lnT>
                      <a:noFill/>
                    </a:lnT>
                    <a:lnB>
                      <a:noFill/>
                    </a:lnB>
                  </a:tcPr>
                </a:tc>
              </a:tr>
              <a:tr h="349623">
                <a:tc>
                  <a:txBody>
                    <a:bodyPr/>
                    <a:lstStyle/>
                    <a:p>
                      <a:pPr>
                        <a:defRPr sz="1100" b="0">
                          <a:solidFill>
                            <a:srgbClr val="000000"/>
                          </a:solidFill>
                          <a:latin typeface="Pooppins"/>
                        </a:defRPr>
                      </a:pPr>
                      <a:r>
                        <a:t>          7.1. Teleoperated</a:t>
                      </a:r>
                    </a:p>
                  </a:txBody>
                  <a:tcPr>
                    <a:noFill/>
                    <a:lnL>
                      <a:noFill/>
                    </a:lnL>
                    <a:lnR>
                      <a:noFill/>
                    </a:lnR>
                    <a:lnT>
                      <a:noFill/>
                    </a:lnT>
                    <a:lnB>
                      <a:noFill/>
                    </a:lnB>
                  </a:tcPr>
                </a:tc>
                <a:tc>
                  <a:txBody>
                    <a:bodyPr/>
                    <a:lstStyle/>
                    <a:p>
                      <a:pPr>
                        <a:defRPr sz="1100" b="0">
                          <a:solidFill>
                            <a:srgbClr val="000000"/>
                          </a:solidFill>
                          <a:latin typeface="Pooppins"/>
                        </a:defRPr>
                      </a:pPr>
                      <a:r>
                        <a:t>          11.1. North America (By Vehicle Type, By Autonomous Level, By Component, By Service, By Application)</a:t>
                      </a:r>
                    </a:p>
                  </a:txBody>
                  <a:tcPr>
                    <a:noFill/>
                    <a:lnL>
                      <a:noFill/>
                    </a:lnL>
                    <a:lnR>
                      <a:noFill/>
                    </a:lnR>
                    <a:lnT>
                      <a:noFill/>
                    </a:lnT>
                    <a:lnB>
                      <a:noFill/>
                    </a:lnB>
                  </a:tcPr>
                </a:tc>
              </a:tr>
              <a:tr h="349623">
                <a:tc>
                  <a:txBody>
                    <a:bodyPr/>
                    <a:lstStyle/>
                    <a:p>
                      <a:pPr>
                        <a:defRPr sz="1100" b="0">
                          <a:solidFill>
                            <a:srgbClr val="000000"/>
                          </a:solidFill>
                          <a:latin typeface="Pooppins"/>
                        </a:defRPr>
                      </a:pPr>
                      <a:r>
                        <a:t>          7.2. Fully Autonomous</a:t>
                      </a:r>
                    </a:p>
                  </a:txBody>
                  <a:tcPr>
                    <a:noFill/>
                    <a:lnL>
                      <a:noFill/>
                    </a:lnL>
                    <a:lnR>
                      <a:noFill/>
                    </a:lnR>
                    <a:lnT>
                      <a:noFill/>
                    </a:lnT>
                    <a:lnB>
                      <a:noFill/>
                    </a:lnB>
                  </a:tcPr>
                </a:tc>
                <a:tc>
                  <a:txBody>
                    <a:bodyPr/>
                    <a:lstStyle/>
                    <a:p>
                      <a:pPr>
                        <a:defRPr sz="1100" b="0">
                          <a:solidFill>
                            <a:srgbClr val="000000"/>
                          </a:solidFill>
                          <a:latin typeface="Pooppins"/>
                        </a:defRPr>
                      </a:pPr>
                      <a:r>
                        <a:t>                    11.1.1. US</a:t>
                      </a:r>
                    </a:p>
                  </a:txBody>
                  <a:tcPr>
                    <a:noFill/>
                    <a:lnL>
                      <a:noFill/>
                    </a:lnL>
                    <a:lnR>
                      <a:noFill/>
                    </a:lnR>
                    <a:lnT>
                      <a:noFill/>
                    </a:lnT>
                    <a:lnB>
                      <a:noFill/>
                    </a:lnB>
                  </a:tcPr>
                </a:tc>
              </a:tr>
              <a:tr h="349623">
                <a:tc>
                  <a:txBody>
                    <a:bodyPr/>
                    <a:lstStyle/>
                    <a:p>
                      <a:pPr>
                        <a:defRPr sz="1100" b="1">
                          <a:solidFill>
                            <a:srgbClr val="7030A0"/>
                          </a:solidFill>
                          <a:latin typeface="Pooppins"/>
                        </a:defRPr>
                      </a:pPr>
                      <a:r>
                        <a:t>8. Global Robotaxi Market Size by Component (2019-2032)</a:t>
                      </a:r>
                    </a:p>
                  </a:txBody>
                  <a:tcPr>
                    <a:noFill/>
                    <a:lnL>
                      <a:noFill/>
                    </a:lnL>
                    <a:lnR>
                      <a:noFill/>
                    </a:lnR>
                    <a:lnT>
                      <a:noFill/>
                    </a:lnT>
                    <a:lnB>
                      <a:noFill/>
                    </a:lnB>
                  </a:tcPr>
                </a:tc>
                <a:tc>
                  <a:txBody>
                    <a:bodyPr/>
                    <a:lstStyle/>
                    <a:p>
                      <a:pPr>
                        <a:defRPr sz="1100" b="0">
                          <a:solidFill>
                            <a:srgbClr val="000000"/>
                          </a:solidFill>
                          <a:latin typeface="Pooppins"/>
                        </a:defRPr>
                      </a:pPr>
                      <a:r>
                        <a:t>                    11.1.2. Canada</a:t>
                      </a:r>
                    </a:p>
                  </a:txBody>
                  <a:tcPr>
                    <a:noFill/>
                    <a:lnL>
                      <a:noFill/>
                    </a:lnL>
                    <a:lnR>
                      <a:noFill/>
                    </a:lnR>
                    <a:lnT>
                      <a:noFill/>
                    </a:lnT>
                    <a:lnB>
                      <a:noFill/>
                    </a:lnB>
                  </a:tcPr>
                </a:tc>
              </a:tr>
              <a:tr h="349632">
                <a:tc>
                  <a:txBody>
                    <a:bodyPr/>
                    <a:lstStyle/>
                    <a:p>
                      <a:pPr>
                        <a:defRPr sz="1100" b="0">
                          <a:solidFill>
                            <a:srgbClr val="000000"/>
                          </a:solidFill>
                          <a:latin typeface="Pooppins"/>
                        </a:defRPr>
                      </a:pPr>
                      <a:r>
                        <a:t>          8.1. Hardware</a:t>
                      </a:r>
                    </a:p>
                  </a:txBody>
                  <a:tcPr>
                    <a:noFill/>
                    <a:lnL>
                      <a:noFill/>
                    </a:lnL>
                    <a:lnR>
                      <a:noFill/>
                    </a:lnR>
                    <a:lnT>
                      <a:noFill/>
                    </a:lnT>
                    <a:lnB>
                      <a:noFill/>
                    </a:lnB>
                  </a:tcPr>
                </a:tc>
                <a:tc>
                  <a:txBody>
                    <a:bodyPr/>
                    <a:lstStyle/>
                    <a:p>
                      <a:pPr>
                        <a:defRPr sz="1100" b="0">
                          <a:solidFill>
                            <a:srgbClr val="000000"/>
                          </a:solidFill>
                          <a:latin typeface="Pooppins"/>
                        </a:defRPr>
                      </a:pPr>
                      <a:r>
                        <a:t>          11.2. Europe (By Vehicle Type, By Autonomous Level, By Component, By Service, By Application)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11.2.1. UK</a:t>
                      </a:r>
                    </a:p>
                  </a:txBody>
                  <a:tcPr>
                    <a:noFill/>
                    <a:lnL>
                      <a:noFill/>
                    </a:lnL>
                    <a:lnR>
                      <a:noFill/>
                    </a:lnR>
                    <a:lnT>
                      <a:noFill/>
                    </a:lnT>
                    <a:lnB>
                      <a:noFill/>
                    </a:lnB>
                  </a:tcPr>
                </a:tc>
                <a:tc>
                  <a:txBody>
                    <a:bodyPr/>
                    <a:lstStyle/>
                    <a:p>
                      <a:pPr>
                        <a:defRPr sz="1100" b="0">
                          <a:solidFill>
                            <a:srgbClr val="000000"/>
                          </a:solidFill>
                          <a:latin typeface="Pooppins"/>
                        </a:defRPr>
                      </a:pPr>
                      <a:r>
                        <a:t>                    11.5.1. GCC Countries</a:t>
                      </a:r>
                    </a:p>
                  </a:txBody>
                  <a:tcPr>
                    <a:noFill/>
                    <a:lnL>
                      <a:noFill/>
                    </a:lnL>
                    <a:lnR>
                      <a:noFill/>
                    </a:lnR>
                    <a:lnT>
                      <a:noFill/>
                    </a:lnT>
                    <a:lnB>
                      <a:noFill/>
                    </a:lnB>
                  </a:tcPr>
                </a:tc>
              </a:tr>
              <a:tr h="349623">
                <a:tc>
                  <a:txBody>
                    <a:bodyPr/>
                    <a:lstStyle/>
                    <a:p>
                      <a:pPr>
                        <a:defRPr sz="1100" b="0">
                          <a:solidFill>
                            <a:srgbClr val="000000"/>
                          </a:solidFill>
                          <a:latin typeface="Pooppins"/>
                        </a:defRPr>
                      </a:pPr>
                      <a:r>
                        <a:t>                    11.2.2. Germany</a:t>
                      </a:r>
                    </a:p>
                  </a:txBody>
                  <a:tcPr>
                    <a:noFill/>
                    <a:lnL>
                      <a:noFill/>
                    </a:lnL>
                    <a:lnR>
                      <a:noFill/>
                    </a:lnR>
                    <a:lnT>
                      <a:noFill/>
                    </a:lnT>
                    <a:lnB>
                      <a:noFill/>
                    </a:lnB>
                  </a:tcPr>
                </a:tc>
                <a:tc>
                  <a:txBody>
                    <a:bodyPr/>
                    <a:lstStyle/>
                    <a:p>
                      <a:pPr>
                        <a:defRPr sz="1100" b="0">
                          <a:solidFill>
                            <a:srgbClr val="000000"/>
                          </a:solidFill>
                          <a:latin typeface="Pooppins"/>
                        </a:defRPr>
                      </a:pPr>
                      <a:r>
                        <a:t>                    11.5.2. South Africa</a:t>
                      </a:r>
                    </a:p>
                  </a:txBody>
                  <a:tcPr>
                    <a:noFill/>
                    <a:lnL>
                      <a:noFill/>
                    </a:lnL>
                    <a:lnR>
                      <a:noFill/>
                    </a:lnR>
                    <a:lnT>
                      <a:noFill/>
                    </a:lnT>
                    <a:lnB>
                      <a:noFill/>
                    </a:lnB>
                  </a:tcPr>
                </a:tc>
              </a:tr>
              <a:tr h="349623">
                <a:tc>
                  <a:txBody>
                    <a:bodyPr/>
                    <a:lstStyle/>
                    <a:p>
                      <a:pPr>
                        <a:defRPr sz="1100" b="0">
                          <a:solidFill>
                            <a:srgbClr val="000000"/>
                          </a:solidFill>
                          <a:latin typeface="Pooppins"/>
                        </a:defRPr>
                      </a:pPr>
                      <a:r>
                        <a:t>                    11.2.3. Spain</a:t>
                      </a:r>
                    </a:p>
                  </a:txBody>
                  <a:tcPr>
                    <a:noFill/>
                    <a:lnL>
                      <a:noFill/>
                    </a:lnL>
                    <a:lnR>
                      <a:noFill/>
                    </a:lnR>
                    <a:lnT>
                      <a:noFill/>
                    </a:lnT>
                    <a:lnB>
                      <a:noFill/>
                    </a:lnB>
                  </a:tcPr>
                </a:tc>
                <a:tc>
                  <a:txBody>
                    <a:bodyPr/>
                    <a:lstStyle/>
                    <a:p>
                      <a:pPr>
                        <a:defRPr sz="1100" b="0">
                          <a:solidFill>
                            <a:srgbClr val="000000"/>
                          </a:solidFill>
                          <a:latin typeface="Pooppins"/>
                        </a:defRPr>
                      </a:pPr>
                      <a:r>
                        <a:t>                    11.5.3. Rest of Middle East &amp; Africa</a:t>
                      </a:r>
                    </a:p>
                  </a:txBody>
                  <a:tcPr>
                    <a:noFill/>
                    <a:lnL>
                      <a:noFill/>
                    </a:lnL>
                    <a:lnR>
                      <a:noFill/>
                    </a:lnR>
                    <a:lnT>
                      <a:noFill/>
                    </a:lnT>
                    <a:lnB>
                      <a:noFill/>
                    </a:lnB>
                  </a:tcPr>
                </a:tc>
              </a:tr>
              <a:tr h="349623">
                <a:tc>
                  <a:txBody>
                    <a:bodyPr/>
                    <a:lstStyle/>
                    <a:p>
                      <a:pPr>
                        <a:defRPr sz="1100" b="0">
                          <a:solidFill>
                            <a:srgbClr val="000000"/>
                          </a:solidFill>
                          <a:latin typeface="Pooppins"/>
                        </a:defRPr>
                      </a:pPr>
                      <a:r>
                        <a:t>                    11.2.4. France</a:t>
                      </a:r>
                    </a:p>
                  </a:txBody>
                  <a:tcPr>
                    <a:noFill/>
                    <a:lnL>
                      <a:noFill/>
                    </a:lnL>
                    <a:lnR>
                      <a:noFill/>
                    </a:lnR>
                    <a:lnT>
                      <a:noFill/>
                    </a:lnT>
                    <a:lnB>
                      <a:noFill/>
                    </a:lnB>
                  </a:tcPr>
                </a:tc>
                <a:tc>
                  <a:txBody>
                    <a:bodyPr/>
                    <a:lstStyle/>
                    <a:p>
                      <a:pPr>
                        <a:defRPr sz="1100" b="1">
                          <a:solidFill>
                            <a:srgbClr val="7030A0"/>
                          </a:solidFill>
                          <a:latin typeface="Pooppins"/>
                        </a:defRPr>
                      </a:pPr>
                      <a:r>
                        <a:t>12. Competitive Dashboard</a:t>
                      </a:r>
                    </a:p>
                  </a:txBody>
                  <a:tcPr>
                    <a:noFill/>
                    <a:lnL>
                      <a:noFill/>
                    </a:lnL>
                    <a:lnR>
                      <a:noFill/>
                    </a:lnR>
                    <a:lnT>
                      <a:noFill/>
                    </a:lnT>
                    <a:lnB>
                      <a:noFill/>
                    </a:lnB>
                  </a:tcPr>
                </a:tc>
              </a:tr>
              <a:tr h="349623">
                <a:tc>
                  <a:txBody>
                    <a:bodyPr/>
                    <a:lstStyle/>
                    <a:p>
                      <a:pPr>
                        <a:defRPr sz="1100" b="0">
                          <a:solidFill>
                            <a:srgbClr val="000000"/>
                          </a:solidFill>
                          <a:latin typeface="Pooppins"/>
                        </a:defRPr>
                      </a:pPr>
                      <a:r>
                        <a:t>                    11.2.5. Italy</a:t>
                      </a:r>
                    </a:p>
                  </a:txBody>
                  <a:tcPr>
                    <a:noFill/>
                    <a:lnL>
                      <a:noFill/>
                    </a:lnL>
                    <a:lnR>
                      <a:noFill/>
                    </a:lnR>
                    <a:lnT>
                      <a:noFill/>
                    </a:lnT>
                    <a:lnB>
                      <a:noFill/>
                    </a:lnB>
                  </a:tcPr>
                </a:tc>
                <a:tc>
                  <a:txBody>
                    <a:bodyPr/>
                    <a:lstStyle/>
                    <a:p>
                      <a:pPr>
                        <a:defRPr sz="1100" b="0">
                          <a:solidFill>
                            <a:srgbClr val="000000"/>
                          </a:solidFill>
                          <a:latin typeface="Pooppins"/>
                        </a:defRPr>
                      </a:pPr>
                      <a:r>
                        <a:t>          12.1. Top 5 Player Comparison</a:t>
                      </a:r>
                    </a:p>
                  </a:txBody>
                  <a:tcPr>
                    <a:noFill/>
                    <a:lnL>
                      <a:noFill/>
                    </a:lnL>
                    <a:lnR>
                      <a:noFill/>
                    </a:lnR>
                    <a:lnT>
                      <a:noFill/>
                    </a:lnT>
                    <a:lnB>
                      <a:noFill/>
                    </a:lnB>
                  </a:tcPr>
                </a:tc>
              </a:tr>
              <a:tr h="349623">
                <a:tc>
                  <a:txBody>
                    <a:bodyPr/>
                    <a:lstStyle/>
                    <a:p>
                      <a:pPr>
                        <a:defRPr sz="1100" b="0">
                          <a:solidFill>
                            <a:srgbClr val="000000"/>
                          </a:solidFill>
                          <a:latin typeface="Pooppins"/>
                        </a:defRPr>
                      </a:pPr>
                      <a:r>
                        <a:t>                    11.2.6. Rest of Europe</a:t>
                      </a:r>
                    </a:p>
                  </a:txBody>
                  <a:tcPr>
                    <a:noFill/>
                    <a:lnL>
                      <a:noFill/>
                    </a:lnL>
                    <a:lnR>
                      <a:noFill/>
                    </a:lnR>
                    <a:lnT>
                      <a:noFill/>
                    </a:lnT>
                    <a:lnB>
                      <a:noFill/>
                    </a:lnB>
                  </a:tcPr>
                </a:tc>
                <a:tc>
                  <a:txBody>
                    <a:bodyPr/>
                    <a:lstStyle/>
                    <a:p>
                      <a:pPr>
                        <a:defRPr sz="1100" b="0">
                          <a:solidFill>
                            <a:srgbClr val="000000"/>
                          </a:solidFill>
                          <a:latin typeface="Pooppins"/>
                        </a:defRPr>
                      </a:pPr>
                      <a:r>
                        <a:t>          12.2. Market Positioning of Key Players, 2024</a:t>
                      </a:r>
                    </a:p>
                  </a:txBody>
                  <a:tcPr>
                    <a:noFill/>
                    <a:lnL>
                      <a:noFill/>
                    </a:lnL>
                    <a:lnR>
                      <a:noFill/>
                    </a:lnR>
                    <a:lnT>
                      <a:noFill/>
                    </a:lnT>
                    <a:lnB>
                      <a:noFill/>
                    </a:lnB>
                  </a:tcPr>
                </a:tc>
              </a:tr>
              <a:tr h="349623">
                <a:tc>
                  <a:txBody>
                    <a:bodyPr/>
                    <a:lstStyle/>
                    <a:p>
                      <a:pPr>
                        <a:defRPr sz="1100" b="0">
                          <a:solidFill>
                            <a:srgbClr val="000000"/>
                          </a:solidFill>
                          <a:latin typeface="Pooppins"/>
                        </a:defRPr>
                      </a:pPr>
                      <a:r>
                        <a:t>          11.3. Asia-Pacific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12.3. Strategies Adopted by Key Market Players</a:t>
                      </a:r>
                    </a:p>
                  </a:txBody>
                  <a:tcPr>
                    <a:noFill/>
                    <a:lnL>
                      <a:noFill/>
                    </a:lnL>
                    <a:lnR>
                      <a:noFill/>
                    </a:lnR>
                    <a:lnT>
                      <a:noFill/>
                    </a:lnT>
                    <a:lnB>
                      <a:noFill/>
                    </a:lnB>
                  </a:tcPr>
                </a:tc>
              </a:tr>
              <a:tr h="349623">
                <a:tc>
                  <a:txBody>
                    <a:bodyPr/>
                    <a:lstStyle/>
                    <a:p>
                      <a:pPr>
                        <a:defRPr sz="1100" b="0">
                          <a:solidFill>
                            <a:srgbClr val="000000"/>
                          </a:solidFill>
                          <a:latin typeface="Pooppins"/>
                        </a:defRPr>
                      </a:pPr>
                      <a:r>
                        <a:t>                    11.3.1. China</a:t>
                      </a:r>
                    </a:p>
                  </a:txBody>
                  <a:tcPr>
                    <a:noFill/>
                    <a:lnL>
                      <a:noFill/>
                    </a:lnL>
                    <a:lnR>
                      <a:noFill/>
                    </a:lnR>
                    <a:lnT>
                      <a:noFill/>
                    </a:lnT>
                    <a:lnB>
                      <a:noFill/>
                    </a:lnB>
                  </a:tcPr>
                </a:tc>
                <a:tc>
                  <a:txBody>
                    <a:bodyPr/>
                    <a:lstStyle/>
                    <a:p>
                      <a:pPr>
                        <a:defRPr sz="1100" b="0">
                          <a:solidFill>
                            <a:srgbClr val="000000"/>
                          </a:solidFill>
                          <a:latin typeface="Pooppins"/>
                        </a:defRPr>
                      </a:pPr>
                      <a:r>
                        <a:t>          12.4. Recent Developments in the Market</a:t>
                      </a:r>
                    </a:p>
                  </a:txBody>
                  <a:tcPr>
                    <a:noFill/>
                    <a:lnL>
                      <a:noFill/>
                    </a:lnL>
                    <a:lnR>
                      <a:noFill/>
                    </a:lnR>
                    <a:lnT>
                      <a:noFill/>
                    </a:lnT>
                    <a:lnB>
                      <a:noFill/>
                    </a:lnB>
                  </a:tcPr>
                </a:tc>
              </a:tr>
              <a:tr h="349623">
                <a:tc>
                  <a:txBody>
                    <a:bodyPr/>
                    <a:lstStyle/>
                    <a:p>
                      <a:pPr>
                        <a:defRPr sz="1100" b="0">
                          <a:solidFill>
                            <a:srgbClr val="000000"/>
                          </a:solidFill>
                          <a:latin typeface="Pooppins"/>
                        </a:defRPr>
                      </a:pPr>
                      <a:r>
                        <a:t>                    11.3.2. India</a:t>
                      </a:r>
                    </a:p>
                  </a:txBody>
                  <a:tcPr>
                    <a:noFill/>
                    <a:lnL>
                      <a:noFill/>
                    </a:lnL>
                    <a:lnR>
                      <a:noFill/>
                    </a:lnR>
                    <a:lnT>
                      <a:noFill/>
                    </a:lnT>
                    <a:lnB>
                      <a:noFill/>
                    </a:lnB>
                  </a:tcPr>
                </a:tc>
                <a:tc>
                  <a:txBody>
                    <a:bodyPr/>
                    <a:lstStyle/>
                    <a:p>
                      <a:pPr>
                        <a:defRPr sz="1100" b="0">
                          <a:solidFill>
                            <a:srgbClr val="000000"/>
                          </a:solidFill>
                          <a:latin typeface="Pooppins"/>
                        </a:defRPr>
                      </a:pPr>
                      <a:r>
                        <a:t>          12.5. Company Market Share Analysis, 2024</a:t>
                      </a:r>
                    </a:p>
                  </a:txBody>
                  <a:tcPr>
                    <a:noFill/>
                    <a:lnL>
                      <a:noFill/>
                    </a:lnL>
                    <a:lnR>
                      <a:noFill/>
                    </a:lnR>
                    <a:lnT>
                      <a:noFill/>
                    </a:lnT>
                    <a:lnB>
                      <a:noFill/>
                    </a:lnB>
                  </a:tcPr>
                </a:tc>
              </a:tr>
              <a:tr h="349623">
                <a:tc>
                  <a:txBody>
                    <a:bodyPr/>
                    <a:lstStyle/>
                    <a:p>
                      <a:pPr>
                        <a:defRPr sz="1100" b="0">
                          <a:solidFill>
                            <a:srgbClr val="000000"/>
                          </a:solidFill>
                          <a:latin typeface="Pooppins"/>
                        </a:defRPr>
                      </a:pPr>
                      <a:r>
                        <a:t>                    11.3.3. Japan</a:t>
                      </a:r>
                    </a:p>
                  </a:txBody>
                  <a:tcPr>
                    <a:noFill/>
                    <a:lnL>
                      <a:noFill/>
                    </a:lnL>
                    <a:lnR>
                      <a:noFill/>
                    </a:lnR>
                    <a:lnT>
                      <a:noFill/>
                    </a:lnT>
                    <a:lnB>
                      <a:noFill/>
                    </a:lnB>
                  </a:tcPr>
                </a:tc>
                <a:tc>
                  <a:txBody>
                    <a:bodyPr/>
                    <a:lstStyle/>
                    <a:p>
                      <a:pPr>
                        <a:defRPr sz="1100" b="1">
                          <a:solidFill>
                            <a:srgbClr val="7030A0"/>
                          </a:solidFill>
                          <a:latin typeface="Pooppins"/>
                        </a:defRPr>
                      </a:pPr>
                      <a:r>
                        <a:t>13. Key Company Profiles</a:t>
                      </a:r>
                    </a:p>
                  </a:txBody>
                  <a:tcPr>
                    <a:noFill/>
                    <a:lnL>
                      <a:noFill/>
                    </a:lnL>
                    <a:lnR>
                      <a:noFill/>
                    </a:lnR>
                    <a:lnT>
                      <a:noFill/>
                    </a:lnT>
                    <a:lnB>
                      <a:noFill/>
                    </a:lnB>
                  </a:tcPr>
                </a:tc>
              </a:tr>
              <a:tr h="349623">
                <a:tc>
                  <a:txBody>
                    <a:bodyPr/>
                    <a:lstStyle/>
                    <a:p>
                      <a:pPr>
                        <a:defRPr sz="1100" b="0">
                          <a:solidFill>
                            <a:srgbClr val="000000"/>
                          </a:solidFill>
                          <a:latin typeface="Pooppins"/>
                        </a:defRPr>
                      </a:pPr>
                      <a:r>
                        <a:t>                    11.3.4. South Korea</a:t>
                      </a:r>
                    </a:p>
                  </a:txBody>
                  <a:tcPr>
                    <a:noFill/>
                    <a:lnL>
                      <a:noFill/>
                    </a:lnL>
                    <a:lnR>
                      <a:noFill/>
                    </a:lnR>
                    <a:lnT>
                      <a:noFill/>
                    </a:lnT>
                    <a:lnB>
                      <a:noFill/>
                    </a:lnB>
                  </a:tcPr>
                </a:tc>
                <a:tc>
                  <a:txBody>
                    <a:bodyPr/>
                    <a:lstStyle/>
                    <a:p>
                      <a:pPr>
                        <a:defRPr sz="1100" b="0">
                          <a:solidFill>
                            <a:srgbClr val="000000"/>
                          </a:solidFill>
                          <a:latin typeface="Pooppins"/>
                        </a:defRPr>
                      </a:pPr>
                      <a:r>
                        <a:t>          13.1. Beijing DIDI</a:t>
                      </a:r>
                    </a:p>
                  </a:txBody>
                  <a:tcPr>
                    <a:noFill/>
                    <a:lnL>
                      <a:noFill/>
                    </a:lnL>
                    <a:lnR>
                      <a:noFill/>
                    </a:lnR>
                    <a:lnT>
                      <a:noFill/>
                    </a:lnT>
                    <a:lnB>
                      <a:noFill/>
                    </a:lnB>
                  </a:tcPr>
                </a:tc>
              </a:tr>
              <a:tr h="349623">
                <a:tc>
                  <a:txBody>
                    <a:bodyPr/>
                    <a:lstStyle/>
                    <a:p>
                      <a:pPr>
                        <a:defRPr sz="1100" b="0">
                          <a:solidFill>
                            <a:srgbClr val="000000"/>
                          </a:solidFill>
                          <a:latin typeface="Pooppins"/>
                        </a:defRPr>
                      </a:pPr>
                      <a:r>
                        <a:t>                    11.3.5. Rest of Asia Pacific</a:t>
                      </a:r>
                    </a:p>
                  </a:txBody>
                  <a:tcPr>
                    <a:noFill/>
                    <a:lnL>
                      <a:noFill/>
                    </a:lnL>
                    <a:lnR>
                      <a:noFill/>
                    </a:lnR>
                    <a:lnT>
                      <a:noFill/>
                    </a:lnT>
                    <a:lnB>
                      <a:noFill/>
                    </a:lnB>
                  </a:tcPr>
                </a:tc>
                <a:tc>
                  <a:txBody>
                    <a:bodyPr/>
                    <a:lstStyle/>
                    <a:p>
                      <a:pPr>
                        <a:defRPr sz="1100" b="0">
                          <a:solidFill>
                            <a:srgbClr val="000000"/>
                          </a:solidFill>
                          <a:latin typeface="Pooppins"/>
                        </a:defRPr>
                      </a:pPr>
                      <a:r>
                        <a:t>                    13.1.1. Company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 Latin America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13.1.2. Product Portfolio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11.4.1. Brazil</a:t>
                      </a:r>
                    </a:p>
                  </a:txBody>
                  <a:tcPr>
                    <a:noFill/>
                    <a:lnL>
                      <a:noFill/>
                    </a:lnL>
                    <a:lnR>
                      <a:noFill/>
                    </a:lnR>
                    <a:lnT>
                      <a:noFill/>
                    </a:lnT>
                    <a:lnB>
                      <a:noFill/>
                    </a:lnB>
                  </a:tcPr>
                </a:tc>
                <a:tc>
                  <a:txBody>
                    <a:bodyPr/>
                    <a:lstStyle/>
                    <a:p>
                      <a:pPr>
                        <a:defRPr sz="1100" b="0">
                          <a:solidFill>
                            <a:srgbClr val="000000"/>
                          </a:solidFill>
                          <a:latin typeface="Pooppins"/>
                        </a:defRPr>
                      </a:pPr>
                      <a:r>
                        <a:t>                    13.1.3. Financial Overview</a:t>
                      </a:r>
                    </a:p>
                  </a:txBody>
                  <a:tcPr>
                    <a:noFill/>
                    <a:lnL>
                      <a:noFill/>
                    </a:lnL>
                    <a:lnR>
                      <a:noFill/>
                    </a:lnR>
                    <a:lnT>
                      <a:noFill/>
                    </a:lnT>
                    <a:lnB>
                      <a:noFill/>
                    </a:lnB>
                  </a:tcPr>
                </a:tc>
              </a:tr>
              <a:tr h="349623">
                <a:tc>
                  <a:txBody>
                    <a:bodyPr/>
                    <a:lstStyle/>
                    <a:p>
                      <a:pPr>
                        <a:defRPr sz="1100" b="0">
                          <a:solidFill>
                            <a:srgbClr val="000000"/>
                          </a:solidFill>
                          <a:latin typeface="Pooppins"/>
                        </a:defRPr>
                      </a:pPr>
                      <a:r>
                        <a:t>                    11.4.2. Mexico</a:t>
                      </a:r>
                    </a:p>
                  </a:txBody>
                  <a:tcPr>
                    <a:noFill/>
                    <a:lnL>
                      <a:noFill/>
                    </a:lnL>
                    <a:lnR>
                      <a:noFill/>
                    </a:lnR>
                    <a:lnT>
                      <a:noFill/>
                    </a:lnT>
                    <a:lnB>
                      <a:noFill/>
                    </a:lnB>
                  </a:tcPr>
                </a:tc>
                <a:tc>
                  <a:txBody>
                    <a:bodyPr/>
                    <a:lstStyle/>
                    <a:p>
                      <a:pPr>
                        <a:defRPr sz="1100" b="0">
                          <a:solidFill>
                            <a:srgbClr val="000000"/>
                          </a:solidFill>
                          <a:latin typeface="Pooppins"/>
                        </a:defRPr>
                      </a:pPr>
                      <a:r>
                        <a:t>                    13.1.4. Key Developments</a:t>
                      </a:r>
                    </a:p>
                  </a:txBody>
                  <a:tcPr>
                    <a:noFill/>
                    <a:lnL>
                      <a:noFill/>
                    </a:lnL>
                    <a:lnR>
                      <a:noFill/>
                    </a:lnR>
                    <a:lnT>
                      <a:noFill/>
                    </a:lnT>
                    <a:lnB>
                      <a:noFill/>
                    </a:lnB>
                  </a:tcPr>
                </a:tc>
              </a:tr>
              <a:tr h="349623">
                <a:tc>
                  <a:txBody>
                    <a:bodyPr/>
                    <a:lstStyle/>
                    <a:p>
                      <a:pPr>
                        <a:defRPr sz="1100" b="0">
                          <a:solidFill>
                            <a:srgbClr val="000000"/>
                          </a:solidFill>
                          <a:latin typeface="Pooppins"/>
                        </a:defRPr>
                      </a:pPr>
                      <a:r>
                        <a:t>                    11.4.3. Rest of Latin America</a:t>
                      </a:r>
                    </a:p>
                  </a:txBody>
                  <a:tcPr>
                    <a:noFill/>
                    <a:lnL>
                      <a:noFill/>
                    </a:lnL>
                    <a:lnR>
                      <a:noFill/>
                    </a:lnR>
                    <a:lnT>
                      <a:noFill/>
                    </a:lnT>
                    <a:lnB>
                      <a:noFill/>
                    </a:lnB>
                  </a:tcPr>
                </a:tc>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49632">
                <a:tc>
                  <a:txBody>
                    <a:bodyPr/>
                    <a:lstStyle/>
                    <a:p>
                      <a:pPr>
                        <a:defRPr sz="1100" b="0">
                          <a:solidFill>
                            <a:srgbClr val="000000"/>
                          </a:solidFill>
                          <a:latin typeface="Pooppins"/>
                        </a:defRPr>
                      </a:pPr>
                      <a:r>
                        <a:t>          11.5. Middle East &amp; Africa (By Vehicle Type, By Autonomous Level, By Component, By Service, By Application)</a:t>
                      </a:r>
                    </a:p>
                  </a:txBody>
                  <a:tcPr>
                    <a:noFill/>
                    <a:lnL>
                      <a:noFill/>
                    </a:lnL>
                    <a:lnR>
                      <a:noFill/>
                    </a:lnR>
                    <a:lnT>
                      <a:noFill/>
                    </a:lnT>
                    <a:lnB>
                      <a:noFill/>
                    </a:lnB>
                  </a:tcPr>
                </a:tc>
                <a:tc>
                  <a:txBody>
                    <a:bodyPr/>
                    <a:lstStyle/>
                    <a:p>
                      <a:pPr>
                        <a:defRPr sz="1100" b="0">
                          <a:solidFill>
                            <a:srgbClr val="000000"/>
                          </a:solidFill>
                          <a:latin typeface="Pooppins"/>
                        </a:defRPr>
                      </a:pPr>
                      <a:r>
                        <a:t>          13.2. Apple Inc.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349623">
                <a:tc>
                  <a:txBody>
                    <a:bodyPr/>
                    <a:lstStyle/>
                    <a:p>
                      <a:pPr>
                        <a:defRPr sz="1100" b="0">
                          <a:solidFill>
                            <a:srgbClr val="000000"/>
                          </a:solidFill>
                          <a:latin typeface="Pooppins"/>
                        </a:defRPr>
                      </a:pPr>
                      <a:r>
                        <a:t>          13.3.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13.4. Google LLC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13.5. Amazon.com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0">
                          <a:solidFill>
                            <a:srgbClr val="000000"/>
                          </a:solidFill>
                          <a:latin typeface="Pooppins"/>
                        </a:defRPr>
                      </a:pPr>
                      <a:r>
                        <a:t>          13.6. Tesla Inc.</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900" b="0">
                          <a:solidFill>
                            <a:srgbClr val="000000"/>
                          </a:solidFill>
                          <a:latin typeface="Pooppins"/>
                        </a:defRPr>
                      </a:pPr>
                      <a:r>
                        <a:t>Note : The list of companies mentioned are for indication purpose and are subject to change over the due course of the research</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pPr>
                        <a:defRPr sz="1100" b="1">
                          <a:solidFill>
                            <a:srgbClr val="7030A0"/>
                          </a:solidFill>
                          <a:latin typeface="Pooppins"/>
                        </a:defRPr>
                      </a:pPr>
                      <a:r>
                        <a:t>14.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23">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49632">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GLOBAL ROBOTAXI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14186</TotalTime>
  <Words>2432</Words>
  <Application>Microsoft Office PowerPoint</Application>
  <PresentationFormat>Widescreen</PresentationFormat>
  <Paragraphs>498</Paragraphs>
  <Slides>41</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DYNAMICS</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2024 Strategies Adopted By Key Market Players Recent Development  Market Share Analysis, 2024</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111</cp:revision>
  <dcterms:created xsi:type="dcterms:W3CDTF">2024-08-12T13:13:25Z</dcterms:created>
  <dcterms:modified xsi:type="dcterms:W3CDTF">2025-09-17T08:45:09Z</dcterms:modified>
</cp:coreProperties>
</file>